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72" r:id="rId2"/>
    <p:sldId id="273" r:id="rId3"/>
    <p:sldId id="274" r:id="rId4"/>
    <p:sldId id="264" r:id="rId5"/>
    <p:sldId id="265" r:id="rId6"/>
    <p:sldId id="266" r:id="rId7"/>
    <p:sldId id="267" r:id="rId8"/>
    <p:sldId id="268" r:id="rId9"/>
    <p:sldId id="269"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C3BCD-7E50-4DC3-B168-5510A788FC2F}"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57F2C2-D27A-4423-BC90-9456EFBF6C28}" type="slidenum">
              <a:rPr lang="en-US" smtClean="0"/>
              <a:t>‹#›</a:t>
            </a:fld>
            <a:endParaRPr lang="en-US"/>
          </a:p>
        </p:txBody>
      </p:sp>
    </p:spTree>
    <p:extLst>
      <p:ext uri="{BB962C8B-B14F-4D97-AF65-F5344CB8AC3E}">
        <p14:creationId xmlns:p14="http://schemas.microsoft.com/office/powerpoint/2010/main" val="414473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For our first negative unit test, we’ll test to ensure that adding two integers will result in integer wrapping. We initialize x to the unsigned integer max and y to one. Then we assert that adding these two integers will result in wrapping by using a precondition check that x is less than the difference between the unsigned integer max and y.</a:t>
            </a:r>
          </a:p>
          <a:p>
            <a:pPr marL="158750" indent="0">
              <a:buNone/>
            </a:pPr>
            <a:endParaRPr lang="en-US" dirty="0"/>
          </a:p>
        </p:txBody>
      </p:sp>
    </p:spTree>
    <p:extLst>
      <p:ext uri="{BB962C8B-B14F-4D97-AF65-F5344CB8AC3E}">
        <p14:creationId xmlns:p14="http://schemas.microsoft.com/office/powerpoint/2010/main" val="19966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For our second negative unit test, we’ll test to ensure that subtracting an integer from a smaller integer will result in integer wrapping. This boils down to a simple test case where we assert that x, the smaller number, is not greater than or equal to y.</a:t>
            </a:r>
          </a:p>
          <a:p>
            <a:pPr marL="158750" indent="0">
              <a:buNone/>
            </a:pPr>
            <a:endParaRPr lang="en-US" dirty="0"/>
          </a:p>
        </p:txBody>
      </p:sp>
    </p:spTree>
    <p:extLst>
      <p:ext uri="{BB962C8B-B14F-4D97-AF65-F5344CB8AC3E}">
        <p14:creationId xmlns:p14="http://schemas.microsoft.com/office/powerpoint/2010/main" val="1786610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And here we can see that all unit tests have passed.</a:t>
            </a:r>
          </a:p>
          <a:p>
            <a:pPr marL="158750" indent="0">
              <a:buNone/>
            </a:pPr>
            <a:endParaRPr lang="en-US" dirty="0"/>
          </a:p>
        </p:txBody>
      </p:sp>
    </p:spTree>
    <p:extLst>
      <p:ext uri="{BB962C8B-B14F-4D97-AF65-F5344CB8AC3E}">
        <p14:creationId xmlns:p14="http://schemas.microsoft.com/office/powerpoint/2010/main" val="18600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is the normal DevOps pipeline with security integrated into it. There are two sides to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Pre-production and Production. In Pre-production you move through the following phases: assess and plan, design, build, and then verify and testing. Once the application has been deployed, we then move into the Production side of the pipeline. Here we move through the transition and health check phase, and into the monitor and detect phase. When an attack is detected, we move into the respond phase (either manually or automatically). Once the attack has been thwarted, we transition to the maintain and stabilize phase where we assess what happened and how we can prevent it in the future. We then use those finding and move back into the pre-production assess and plan phase. As we can see, security and automation tools should be present throughout the DevOps process for it to truly be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Therefore, it makes sense to automate as much security enforcement and compliance in the DevOps pipeline as possible. With regards to automation tools, some areas of the DevOps pipeline can be automated. On the pre-production side, parts of design phase can be automated by utilizing the OWASP dependency checker. This will list all known vulnerabilities of each dependency in your design. Test driven development is also an important part of the design phase. In the build phase, static analysis tools should be used in the developer’s IDE and the compiler flags for errors and warnings should be set to their highest level. This will help developers catch common errors and warnings in their code that could lead to a security vulnerability. In the verify and test phase, automated unit and integration tests should be performed before the modified codebase is released to production. Developers will write their own unit tests and ensure they pass all tests before committing their code. Integration tests will likely be done during off hours, typically at night.</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On the production side, more automatic security tests should be performed in the transition and health check phase. Specifically, security and configuration settings should be automatically deployed. Automatic network and penetration testing should also be continuously performed. During the monitor and detect phase, logs should be collected from all areas and automatically analyzed. If a threat is detected, it should trigger an automatic response. This leads into the response phase, where some threat is detected automatically, it should trigger either a notification to the appropriate team(s) for action or trigger some automatic defenses. These automatic defenses could be blocking the attacks, turning off certain services, or rolling back a new release to an older, more stable, version.</a:t>
            </a:r>
          </a:p>
          <a:p>
            <a:pPr marL="0" lvl="0" indent="0" algn="l" rtl="0">
              <a:lnSpc>
                <a:spcPct val="100000"/>
              </a:lnSpc>
              <a:spcBef>
                <a:spcPts val="0"/>
              </a:spcBef>
              <a:spcAft>
                <a:spcPts val="0"/>
              </a:spcAft>
              <a:buSzPts val="1100"/>
              <a:buNone/>
            </a:pPr>
            <a:endParaRPr lang="en-US"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While our security policy is comprehensive, there is always room for improvement. Some common cyber attacks that could be exploited, even with our security policy, are social engineering/phishing and denial of service and direct denial of service attacks. </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In 2021, phishing attacks increased by 11 percent and 85 percent of all breaches involved end user error. The Colonial Pipeline ransomware attack in 2021 was likely due to successful phishing campaign. Per the FBI, phishing was responsible for over 2.1 billion dollars in lost revenue in 2020 – the most of any security threat. Protecting against these attacks should be a top priority to prevent security breaches and lost revenue.</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Another cyber-attack is a denial of service or direct denial of service attacks. These attacks can interrupt an organization’s services, causing several hours of downtime until the attack subsides or security professionals defend against it. Even a couple hours of downtime can result millions of dollars of lost revenue. They can also be used to distract security professionals while other, less noticeable, cyber-attacks exploit other targets. One of the largest DDoS attacks occurred in 2020 when AWS was hit with a massive DDoS attack, peaking at 2.3 terabytes per second. While AWS successfully defended against the attack, the lost revenue that could have resulted from downtime from the largest cloud provider would be astronomical.</a:t>
            </a:r>
          </a:p>
          <a:p>
            <a:pPr marL="0" lvl="0" indent="0" algn="l" rtl="0">
              <a:lnSpc>
                <a:spcPct val="100000"/>
              </a:lnSpc>
              <a:spcBef>
                <a:spcPts val="0"/>
              </a:spcBef>
              <a:spcAft>
                <a:spcPts val="0"/>
              </a:spcAft>
              <a:buSzPts val="1100"/>
              <a:buNone/>
            </a:pPr>
            <a:endParaRPr lang="en-US"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Clearly, there are some gaps in our security policy, and we should look to defend against cyberattacks such as phishing and denial of service.</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 thorough security policy requires everyone to be involved. From the developer and designer down to the end user. Defending against phishing attacks will requires this mindset. We should implement biannual trainings to educate everyone in the organization, so they are aware of phishing attempts and how to recognize them. We should also implement a “report phishing” tool in our email client, so that employees can report suspicious emails to our security team and they can take appropriate action.</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Defending against DDoS attacks requires a multifaceted approach. Servers should be configured optimally by explicitly defining what resources an application can use and how it responds to client requests. Servers can also be provisioned in a way to sanitize traffic, dumping DDoS traffic into a network black hole or by using load balancing, before forwarding legitimate traffic along. This doesn’t always work however, as some legitimate traffic will always be lost. Another approach is to over-provision servers. This can be easily done if using a cloud provider as you can provision additional servers on-demand.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Speaking of cloud providers, we should also include more emphasis on cloud security in our policy. In the last five years cloud vulnerabilities have increased by 150 percent. In another report, 90% of all breaches analyzed were caused by web application breaches.</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In all, this security policy has some gaps that need to address now. However, as bad actors continue to use more sophisticated attacks, our security policy should continually change and update to defend against these attacks. Another way to combat future attacks is to identify exploits before bad actor do. By implementing bug bounty programs and/or employing white-hat security auditors, with the intent on purposely gaining unauthorized access to a system, we can identify vulnerabilities and address them before they can be exploited.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In the end, the one idea that will continue to be the center of our security policy is that security is everyone’s responsibility.</a:t>
            </a:r>
            <a:endParaRPr lang="en-US"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9808DC6-AED9-432F-9C5D-903280824861}" type="datetimeFigureOut">
              <a:rPr lang="en-US" smtClean="0"/>
              <a:t>10/23/2022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87456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808DC6-AED9-432F-9C5D-903280824861}"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2499350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9808DC6-AED9-432F-9C5D-903280824861}" type="datetimeFigureOut">
              <a:rPr lang="en-US" smtClean="0"/>
              <a:t>10/23/2022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423135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A9808DC6-AED9-432F-9C5D-903280824861}" type="datetimeFigureOut">
              <a:rPr lang="en-US" smtClean="0"/>
              <a:t>10/23/2022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7175046-E930-4ED7-90EA-E4EFDABC148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59296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9808DC6-AED9-432F-9C5D-903280824861}" type="datetimeFigureOut">
              <a:rPr lang="en-US" smtClean="0"/>
              <a:t>10/23/2022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3866146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9808DC6-AED9-432F-9C5D-903280824861}"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2621272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9808DC6-AED9-432F-9C5D-903280824861}"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664926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808DC6-AED9-432F-9C5D-903280824861}"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1875792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A9808DC6-AED9-432F-9C5D-903280824861}" type="datetimeFigureOut">
              <a:rPr lang="en-US" smtClean="0"/>
              <a:t>10/23/2022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962641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808DC6-AED9-432F-9C5D-903280824861}"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4126833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A9808DC6-AED9-432F-9C5D-903280824861}" type="datetimeFigureOut">
              <a:rPr lang="en-US" smtClean="0"/>
              <a:t>10/23/2022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1378907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808DC6-AED9-432F-9C5D-903280824861}"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2028193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9808DC6-AED9-432F-9C5D-903280824861}"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124866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808DC6-AED9-432F-9C5D-903280824861}" type="datetimeFigureOut">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2063705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808DC6-AED9-432F-9C5D-903280824861}" type="datetimeFigureOut">
              <a:rPr lang="en-US" smtClean="0"/>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4057742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808DC6-AED9-432F-9C5D-903280824861}"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424442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808DC6-AED9-432F-9C5D-903280824861}"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175046-E930-4ED7-90EA-E4EFDABC148B}" type="slidenum">
              <a:rPr lang="en-US" smtClean="0"/>
              <a:t>‹#›</a:t>
            </a:fld>
            <a:endParaRPr lang="en-US"/>
          </a:p>
        </p:txBody>
      </p:sp>
    </p:spTree>
    <p:extLst>
      <p:ext uri="{BB962C8B-B14F-4D97-AF65-F5344CB8AC3E}">
        <p14:creationId xmlns:p14="http://schemas.microsoft.com/office/powerpoint/2010/main" val="1885856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9808DC6-AED9-432F-9C5D-903280824861}" type="datetimeFigureOut">
              <a:rPr lang="en-US" smtClean="0"/>
              <a:t>10/23/2022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7175046-E930-4ED7-90EA-E4EFDABC148B}" type="slidenum">
              <a:rPr lang="en-US" smtClean="0"/>
              <a:t>‹#›</a:t>
            </a:fld>
            <a:endParaRPr lang="en-US"/>
          </a:p>
        </p:txBody>
      </p:sp>
    </p:spTree>
    <p:extLst>
      <p:ext uri="{BB962C8B-B14F-4D97-AF65-F5344CB8AC3E}">
        <p14:creationId xmlns:p14="http://schemas.microsoft.com/office/powerpoint/2010/main" val="228135789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4.m4a"/><Relationship Id="rId7" Type="http://schemas.openxmlformats.org/officeDocument/2006/relationships/image" Target="../media/image8.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A141-9480-902F-C099-54754BECFF9A}"/>
              </a:ext>
            </a:extLst>
          </p:cNvPr>
          <p:cNvSpPr>
            <a:spLocks noGrp="1"/>
          </p:cNvSpPr>
          <p:nvPr>
            <p:ph type="title"/>
          </p:nvPr>
        </p:nvSpPr>
        <p:spPr/>
        <p:txBody>
          <a:bodyPr/>
          <a:lstStyle/>
          <a:p>
            <a:r>
              <a:rPr lang="en-US" dirty="0"/>
              <a:t>Unit Test  - </a:t>
            </a:r>
            <a:r>
              <a:rPr lang="en-US" dirty="0" err="1"/>
              <a:t>AddingTwoIntsWraps</a:t>
            </a:r>
            <a:endParaRPr lang="en-US" dirty="0"/>
          </a:p>
        </p:txBody>
      </p:sp>
      <p:pic>
        <p:nvPicPr>
          <p:cNvPr id="6" name="Picture 5">
            <a:extLst>
              <a:ext uri="{FF2B5EF4-FFF2-40B4-BE49-F238E27FC236}">
                <a16:creationId xmlns:a16="http://schemas.microsoft.com/office/drawing/2014/main" id="{427FF8F9-410C-8236-9F80-CEC58A2A3F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2540" y="2603618"/>
            <a:ext cx="7726920" cy="2769696"/>
          </a:xfrm>
          <a:prstGeom prst="rect">
            <a:avLst/>
          </a:prstGeom>
        </p:spPr>
      </p:pic>
      <p:pic>
        <p:nvPicPr>
          <p:cNvPr id="17" name="Audio 16">
            <a:hlinkClick r:id="" action="ppaction://media"/>
            <a:extLst>
              <a:ext uri="{FF2B5EF4-FFF2-40B4-BE49-F238E27FC236}">
                <a16:creationId xmlns:a16="http://schemas.microsoft.com/office/drawing/2014/main" id="{C4B98913-3C31-6501-A60F-A4B327135FC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842105890"/>
      </p:ext>
    </p:extLst>
  </p:cSld>
  <p:clrMapOvr>
    <a:masterClrMapping/>
  </p:clrMapOvr>
  <mc:AlternateContent xmlns:mc="http://schemas.openxmlformats.org/markup-compatibility/2006" xmlns:p14="http://schemas.microsoft.com/office/powerpoint/2010/main">
    <mc:Choice Requires="p14">
      <p:transition spd="slow" p14:dur="2000" advTm="24379"/>
    </mc:Choice>
    <mc:Fallback xmlns="">
      <p:transition spd="slow" advTm="24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A141-9480-902F-C099-54754BECFF9A}"/>
              </a:ext>
            </a:extLst>
          </p:cNvPr>
          <p:cNvSpPr>
            <a:spLocks noGrp="1"/>
          </p:cNvSpPr>
          <p:nvPr>
            <p:ph type="title"/>
          </p:nvPr>
        </p:nvSpPr>
        <p:spPr>
          <a:xfrm>
            <a:off x="2381693" y="764373"/>
            <a:ext cx="9124507" cy="1293028"/>
          </a:xfrm>
        </p:spPr>
        <p:txBody>
          <a:bodyPr/>
          <a:lstStyle/>
          <a:p>
            <a:r>
              <a:rPr lang="en-US" dirty="0"/>
              <a:t>Unit Test  - </a:t>
            </a:r>
            <a:r>
              <a:rPr lang="en-US" dirty="0" err="1"/>
              <a:t>SubtractingTwoIntsWraps</a:t>
            </a:r>
            <a:endParaRPr lang="en-US" dirty="0"/>
          </a:p>
        </p:txBody>
      </p:sp>
      <p:pic>
        <p:nvPicPr>
          <p:cNvPr id="6" name="Picture 5">
            <a:extLst>
              <a:ext uri="{FF2B5EF4-FFF2-40B4-BE49-F238E27FC236}">
                <a16:creationId xmlns:a16="http://schemas.microsoft.com/office/drawing/2014/main" id="{28CE7174-812E-75DC-6C13-DCF9277CC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7790" y="2356122"/>
            <a:ext cx="7996420" cy="2566752"/>
          </a:xfrm>
          <a:prstGeom prst="rect">
            <a:avLst/>
          </a:prstGeom>
        </p:spPr>
      </p:pic>
      <p:pic>
        <p:nvPicPr>
          <p:cNvPr id="14" name="Audio 13">
            <a:hlinkClick r:id="" action="ppaction://media"/>
            <a:extLst>
              <a:ext uri="{FF2B5EF4-FFF2-40B4-BE49-F238E27FC236}">
                <a16:creationId xmlns:a16="http://schemas.microsoft.com/office/drawing/2014/main" id="{C031A334-8F46-6A76-DA2C-E3DED653095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434394696"/>
      </p:ext>
    </p:extLst>
  </p:cSld>
  <p:clrMapOvr>
    <a:masterClrMapping/>
  </p:clrMapOvr>
  <mc:AlternateContent xmlns:mc="http://schemas.openxmlformats.org/markup-compatibility/2006" xmlns:p14="http://schemas.microsoft.com/office/powerpoint/2010/main">
    <mc:Choice Requires="p14">
      <p:transition spd="slow" p14:dur="2000" advTm="17085"/>
    </mc:Choice>
    <mc:Fallback xmlns="">
      <p:transition spd="slow" advTm="17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A141-9480-902F-C099-54754BECFF9A}"/>
              </a:ext>
            </a:extLst>
          </p:cNvPr>
          <p:cNvSpPr>
            <a:spLocks noGrp="1"/>
          </p:cNvSpPr>
          <p:nvPr>
            <p:ph type="title"/>
          </p:nvPr>
        </p:nvSpPr>
        <p:spPr/>
        <p:txBody>
          <a:bodyPr/>
          <a:lstStyle/>
          <a:p>
            <a:r>
              <a:rPr lang="en-US" dirty="0"/>
              <a:t>Unit Test  - Results</a:t>
            </a:r>
          </a:p>
        </p:txBody>
      </p:sp>
      <p:pic>
        <p:nvPicPr>
          <p:cNvPr id="4" name="Picture 3">
            <a:extLst>
              <a:ext uri="{FF2B5EF4-FFF2-40B4-BE49-F238E27FC236}">
                <a16:creationId xmlns:a16="http://schemas.microsoft.com/office/drawing/2014/main" id="{1E80D482-755B-33E4-5235-6E9BE63728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4286" y="1786011"/>
            <a:ext cx="9343428" cy="4636053"/>
          </a:xfrm>
          <a:prstGeom prst="rect">
            <a:avLst/>
          </a:prstGeom>
        </p:spPr>
      </p:pic>
      <p:pic>
        <p:nvPicPr>
          <p:cNvPr id="9" name="Audio 8">
            <a:hlinkClick r:id="" action="ppaction://media"/>
            <a:extLst>
              <a:ext uri="{FF2B5EF4-FFF2-40B4-BE49-F238E27FC236}">
                <a16:creationId xmlns:a16="http://schemas.microsoft.com/office/drawing/2014/main" id="{CA1AAA90-1FF8-9A49-FF44-13E4D2B1D9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1947" t="-125896" r="-261947" b="-125896"/>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863482390"/>
      </p:ext>
    </p:extLst>
  </p:cSld>
  <p:clrMapOvr>
    <a:masterClrMapping/>
  </p:clrMapOvr>
  <mc:AlternateContent xmlns:mc="http://schemas.openxmlformats.org/markup-compatibility/2006" xmlns:p14="http://schemas.microsoft.com/office/powerpoint/2010/main">
    <mc:Choice Requires="p14">
      <p:transition spd="slow" p14:dur="2000" advTm="5488"/>
    </mc:Choice>
    <mc:Fallback xmlns="">
      <p:transition spd="slow" advTm="5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idx="1"/>
          </p:nvPr>
        </p:nvPicPr>
        <p:blipFill rotWithShape="1">
          <a:blip r:embed="rId6">
            <a:alphaModFix/>
            <a:extLst>
              <a:ext uri="{28A0092B-C50C-407E-A947-70E740481C1C}">
                <a14:useLocalDpi xmlns:a14="http://schemas.microsoft.com/office/drawing/2010/main" val="0"/>
              </a:ext>
            </a:extLst>
          </a:blip>
          <a:srcRect/>
          <a:stretch/>
        </p:blipFill>
        <p:spPr>
          <a:xfrm>
            <a:off x="2506602" y="2197888"/>
            <a:ext cx="7178796" cy="3425815"/>
          </a:xfrm>
          <a:prstGeom prst="rect">
            <a:avLst/>
          </a:prstGeom>
          <a:noFill/>
          <a:ln>
            <a:noFill/>
          </a:ln>
        </p:spPr>
      </p:pic>
      <p:pic>
        <p:nvPicPr>
          <p:cNvPr id="204" name="Google Shape;204;p9" descr="Green Pace logo"/>
          <p:cNvPicPr preferRelativeResize="0"/>
          <p:nvPr/>
        </p:nvPicPr>
        <p:blipFill>
          <a:blip r:embed="rId7">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B96A2665-032C-2B77-A325-351C6953F72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1947" t="-125896" r="-261947" b="-125896"/>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9528"/>
    </mc:Choice>
    <mc:Fallback xmlns="">
      <p:transition spd="slow" advTm="59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idx="1"/>
          </p:nvPr>
        </p:nvSpPr>
        <p:spPr>
          <a:xfrm>
            <a:off x="221326" y="1722474"/>
            <a:ext cx="5541522" cy="4496211"/>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sz="2400" dirty="0"/>
              <a:t>Pre-Production</a:t>
            </a:r>
          </a:p>
          <a:p>
            <a:pPr marL="685800" lvl="1" indent="-228600">
              <a:spcBef>
                <a:spcPts val="0"/>
              </a:spcBef>
              <a:buSzPts val="2000"/>
            </a:pPr>
            <a:r>
              <a:rPr lang="en-US" sz="2400" dirty="0"/>
              <a:t>Design</a:t>
            </a:r>
          </a:p>
          <a:p>
            <a:pPr marL="1143000" lvl="2" indent="-228600">
              <a:spcBef>
                <a:spcPts val="0"/>
              </a:spcBef>
              <a:buSzPts val="2000"/>
            </a:pPr>
            <a:r>
              <a:rPr lang="en-US" sz="2200" dirty="0"/>
              <a:t>OWASP dependency checker</a:t>
            </a:r>
          </a:p>
          <a:p>
            <a:pPr marL="1143000" lvl="2" indent="-228600">
              <a:spcBef>
                <a:spcPts val="0"/>
              </a:spcBef>
              <a:buSzPts val="2000"/>
            </a:pPr>
            <a:r>
              <a:rPr lang="en-US" sz="2200" dirty="0"/>
              <a:t>Test driven development (TDD)</a:t>
            </a:r>
          </a:p>
          <a:p>
            <a:pPr marL="685800" lvl="1" indent="-228600">
              <a:spcBef>
                <a:spcPts val="0"/>
              </a:spcBef>
              <a:buSzPts val="2000"/>
            </a:pPr>
            <a:r>
              <a:rPr lang="en-US" sz="2400" dirty="0"/>
              <a:t>Build</a:t>
            </a:r>
          </a:p>
          <a:p>
            <a:pPr marL="1143000" lvl="2" indent="-228600">
              <a:spcBef>
                <a:spcPts val="0"/>
              </a:spcBef>
              <a:buSzPts val="2000"/>
            </a:pPr>
            <a:r>
              <a:rPr lang="en-US" sz="2200" dirty="0"/>
              <a:t>Static analysis tools such as </a:t>
            </a:r>
            <a:r>
              <a:rPr lang="en-US" sz="2200" dirty="0" err="1"/>
              <a:t>CppCheck</a:t>
            </a:r>
            <a:r>
              <a:rPr lang="en-US" sz="2200" dirty="0"/>
              <a:t> and the IDE compiler</a:t>
            </a:r>
          </a:p>
          <a:p>
            <a:pPr marL="685800" lvl="1" indent="-228600">
              <a:spcBef>
                <a:spcPts val="0"/>
              </a:spcBef>
              <a:buSzPts val="2000"/>
            </a:pPr>
            <a:r>
              <a:rPr lang="en-US" sz="2400" dirty="0"/>
              <a:t>Verify and Test</a:t>
            </a:r>
          </a:p>
          <a:p>
            <a:pPr marL="1143000" lvl="2" indent="-228600">
              <a:spcBef>
                <a:spcPts val="0"/>
              </a:spcBef>
              <a:buSzPts val="2000"/>
            </a:pPr>
            <a:r>
              <a:rPr lang="en-US" sz="2200" dirty="0"/>
              <a:t>Unit tests and automated integration tests</a:t>
            </a:r>
          </a:p>
        </p:txBody>
      </p:sp>
      <p:pic>
        <p:nvPicPr>
          <p:cNvPr id="211" name="Google Shape;211;p10" descr="Green Pace logo"/>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sp>
        <p:nvSpPr>
          <p:cNvPr id="2" name="Google Shape;210;p10">
            <a:extLst>
              <a:ext uri="{FF2B5EF4-FFF2-40B4-BE49-F238E27FC236}">
                <a16:creationId xmlns:a16="http://schemas.microsoft.com/office/drawing/2014/main" id="{A3D5B881-CEBB-905E-514F-468CF03D10C3}"/>
              </a:ext>
            </a:extLst>
          </p:cNvPr>
          <p:cNvSpPr txBox="1">
            <a:spLocks/>
          </p:cNvSpPr>
          <p:nvPr/>
        </p:nvSpPr>
        <p:spPr>
          <a:xfrm>
            <a:off x="6096000" y="1722474"/>
            <a:ext cx="4988074" cy="449621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457200" lvl="1" indent="0">
              <a:spcBef>
                <a:spcPts val="0"/>
              </a:spcBef>
              <a:buSzPts val="2000"/>
              <a:buNone/>
            </a:pPr>
            <a:r>
              <a:rPr lang="en-US" sz="2400" dirty="0"/>
              <a:t>Production</a:t>
            </a:r>
          </a:p>
          <a:p>
            <a:pPr marL="685800" lvl="1" indent="-228600">
              <a:spcBef>
                <a:spcPts val="0"/>
              </a:spcBef>
              <a:buSzPts val="2000"/>
            </a:pPr>
            <a:r>
              <a:rPr lang="en-US" sz="2400" dirty="0"/>
              <a:t>Transition and Health Check</a:t>
            </a:r>
          </a:p>
          <a:p>
            <a:pPr marL="1143000" lvl="2" indent="-228600">
              <a:spcBef>
                <a:spcPts val="0"/>
              </a:spcBef>
              <a:buSzPts val="2000"/>
            </a:pPr>
            <a:r>
              <a:rPr lang="en-US" sz="2200" dirty="0"/>
              <a:t>Automatically deploy security/config settings</a:t>
            </a:r>
          </a:p>
          <a:p>
            <a:pPr marL="1143000" lvl="2" indent="-228600">
              <a:spcBef>
                <a:spcPts val="0"/>
              </a:spcBef>
              <a:buSzPts val="2000"/>
            </a:pPr>
            <a:r>
              <a:rPr lang="en-US" sz="2200" dirty="0"/>
              <a:t>Automatic network and penetration tests</a:t>
            </a:r>
          </a:p>
          <a:p>
            <a:pPr marL="685800" lvl="1" indent="-228600">
              <a:spcBef>
                <a:spcPts val="0"/>
              </a:spcBef>
              <a:buSzPts val="2000"/>
            </a:pPr>
            <a:r>
              <a:rPr lang="en-US" sz="2400" dirty="0"/>
              <a:t>Monitor and Detect</a:t>
            </a:r>
          </a:p>
          <a:p>
            <a:pPr marL="1143000" lvl="2" indent="-228600">
              <a:spcBef>
                <a:spcPts val="0"/>
              </a:spcBef>
              <a:buSzPts val="2000"/>
            </a:pPr>
            <a:r>
              <a:rPr lang="en-US" sz="2200" dirty="0"/>
              <a:t>Listen for attacks, notify, &amp; trigger auto response</a:t>
            </a:r>
          </a:p>
          <a:p>
            <a:pPr marL="685800" lvl="1" indent="-228600">
              <a:spcBef>
                <a:spcPts val="0"/>
              </a:spcBef>
              <a:buSzPts val="2000"/>
            </a:pPr>
            <a:r>
              <a:rPr lang="en-US" sz="2400" dirty="0"/>
              <a:t>Respond</a:t>
            </a:r>
          </a:p>
          <a:p>
            <a:pPr marL="1143000" lvl="2" indent="-228600">
              <a:spcBef>
                <a:spcPts val="0"/>
              </a:spcBef>
              <a:buSzPts val="2000"/>
            </a:pPr>
            <a:r>
              <a:rPr lang="en-US" sz="2200" dirty="0"/>
              <a:t>Automatically block attack, turn off services, roll back to stable release</a:t>
            </a:r>
          </a:p>
        </p:txBody>
      </p:sp>
      <p:pic>
        <p:nvPicPr>
          <p:cNvPr id="23" name="Audio 22">
            <a:hlinkClick r:id="" action="ppaction://media"/>
            <a:extLst>
              <a:ext uri="{FF2B5EF4-FFF2-40B4-BE49-F238E27FC236}">
                <a16:creationId xmlns:a16="http://schemas.microsoft.com/office/drawing/2014/main" id="{A89C97B7-FCA3-79DA-C34B-A3315D93698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1947" t="-125896" r="-261947" b="-125896"/>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8302"/>
    </mc:Choice>
    <mc:Fallback xmlns="">
      <p:transition spd="slow" advTm="108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lt1"/>
              </a:buClr>
              <a:buSzPts val="2000"/>
              <a:buChar char="•"/>
            </a:pPr>
            <a:r>
              <a:rPr lang="en-US" sz="2800" dirty="0"/>
              <a:t>Social Engineering / Phishing</a:t>
            </a:r>
          </a:p>
          <a:p>
            <a:pPr marL="685800" lvl="1" indent="-228600">
              <a:spcBef>
                <a:spcPts val="0"/>
              </a:spcBef>
              <a:buSzPts val="2000"/>
            </a:pPr>
            <a:r>
              <a:rPr lang="en-US" sz="2800" dirty="0"/>
              <a:t>Phishing attacks increased by 11% in 2021 (Verizon, 2021)</a:t>
            </a:r>
          </a:p>
          <a:p>
            <a:pPr marL="685800" lvl="1" indent="-228600">
              <a:spcBef>
                <a:spcPts val="0"/>
              </a:spcBef>
              <a:buSzPts val="2000"/>
            </a:pPr>
            <a:r>
              <a:rPr lang="en-US" sz="2800" dirty="0"/>
              <a:t>85% of all breaches involved end user error (Verizon, 2021)</a:t>
            </a:r>
          </a:p>
          <a:p>
            <a:pPr marL="685800" lvl="1" indent="-228600">
              <a:spcBef>
                <a:spcPts val="0"/>
              </a:spcBef>
              <a:buSzPts val="2000"/>
            </a:pPr>
            <a:r>
              <a:rPr lang="en-US" sz="2800" dirty="0"/>
              <a:t>Phishing attacks caused over $2.1 billion in lost revenue in 2020 (Abnormal Security, 2021)</a:t>
            </a:r>
          </a:p>
          <a:p>
            <a:pPr marL="457200" lvl="1" indent="0">
              <a:spcBef>
                <a:spcPts val="0"/>
              </a:spcBef>
              <a:buSzPts val="2000"/>
              <a:buNone/>
            </a:pPr>
            <a:endParaRPr lang="en-US" sz="2800" dirty="0"/>
          </a:p>
          <a:p>
            <a:pPr marL="228600" indent="-228600">
              <a:spcBef>
                <a:spcPts val="0"/>
              </a:spcBef>
              <a:buSzPts val="2000"/>
            </a:pPr>
            <a:r>
              <a:rPr lang="en-US" sz="2800" dirty="0"/>
              <a:t>Denial of Service (DoS) / Direct Denial of Service (DDoS)</a:t>
            </a:r>
          </a:p>
          <a:p>
            <a:pPr marL="685800" lvl="1" indent="-228600">
              <a:spcBef>
                <a:spcPts val="0"/>
              </a:spcBef>
              <a:buSzPts val="2000"/>
            </a:pPr>
            <a:r>
              <a:rPr lang="en-US" sz="2800" dirty="0"/>
              <a:t>Can result in millions of dollars in lost revenue (Nicholson, 2022)</a:t>
            </a:r>
          </a:p>
          <a:p>
            <a:pPr marL="685800" lvl="1" indent="-228600">
              <a:spcBef>
                <a:spcPts val="0"/>
              </a:spcBef>
              <a:buSzPts val="2000"/>
            </a:pPr>
            <a:r>
              <a:rPr lang="en-US" sz="2800" dirty="0"/>
              <a:t>AWS experience a DDoS attack in 2020, peaking at 2.3 </a:t>
            </a:r>
            <a:r>
              <a:rPr lang="en-US" sz="2800" dirty="0" err="1"/>
              <a:t>Tbps</a:t>
            </a:r>
            <a:r>
              <a:rPr lang="en-US" sz="2800" dirty="0"/>
              <a:t> (Nicholson, 2022)</a:t>
            </a:r>
          </a:p>
          <a:p>
            <a:pPr marL="685800" lvl="1" indent="-228600">
              <a:spcBef>
                <a:spcPts val="0"/>
              </a:spcBef>
              <a:buSzPts val="2000"/>
            </a:pPr>
            <a:endParaRPr dirty="0"/>
          </a:p>
        </p:txBody>
      </p:sp>
      <p:pic>
        <p:nvPicPr>
          <p:cNvPr id="218" name="Google Shape;218;p11" descr="Green Pace logo"/>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3534CEBF-491E-23C4-9234-3B836DAE7B9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1947" t="-125896" r="-261947" b="-125896"/>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3233"/>
    </mc:Choice>
    <mc:Fallback xmlns="">
      <p:transition spd="slow" advTm="93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685800" lvl="1" indent="-228600">
              <a:spcBef>
                <a:spcPts val="0"/>
              </a:spcBef>
            </a:pPr>
            <a:r>
              <a:rPr lang="en-US" sz="2400" dirty="0"/>
              <a:t>Phishing</a:t>
            </a:r>
          </a:p>
          <a:p>
            <a:pPr marL="1143000" lvl="2" indent="-228600">
              <a:spcBef>
                <a:spcPts val="0"/>
              </a:spcBef>
            </a:pPr>
            <a:r>
              <a:rPr lang="en-US" sz="2400" dirty="0"/>
              <a:t>Biannual email phishing trainings</a:t>
            </a:r>
          </a:p>
          <a:p>
            <a:pPr marL="1143000" lvl="2" indent="-228600">
              <a:spcBef>
                <a:spcPts val="0"/>
              </a:spcBef>
            </a:pPr>
            <a:r>
              <a:rPr lang="en-US" sz="2400" dirty="0"/>
              <a:t>Implement “Report Phishing” tool in email client</a:t>
            </a:r>
          </a:p>
          <a:p>
            <a:pPr marL="685800" lvl="1" indent="-228600">
              <a:spcBef>
                <a:spcPts val="0"/>
              </a:spcBef>
            </a:pPr>
            <a:r>
              <a:rPr lang="en-US" sz="2400" dirty="0"/>
              <a:t>DoS / DDoS</a:t>
            </a:r>
          </a:p>
          <a:p>
            <a:pPr marL="1143000" lvl="2" indent="-228600">
              <a:spcBef>
                <a:spcPts val="0"/>
              </a:spcBef>
            </a:pPr>
            <a:r>
              <a:rPr lang="en-US" sz="2400" dirty="0"/>
              <a:t>Optimize server configurations</a:t>
            </a:r>
          </a:p>
          <a:p>
            <a:pPr marL="1600200" lvl="3" indent="-228600">
              <a:spcBef>
                <a:spcPts val="0"/>
              </a:spcBef>
            </a:pPr>
            <a:r>
              <a:rPr lang="en-US" sz="2400" dirty="0"/>
              <a:t>Explicitly define responses and what resources can be used</a:t>
            </a:r>
          </a:p>
          <a:p>
            <a:pPr marL="1143000" lvl="2" indent="-228600">
              <a:spcBef>
                <a:spcPts val="0"/>
              </a:spcBef>
            </a:pPr>
            <a:r>
              <a:rPr lang="en-US" sz="2400" dirty="0"/>
              <a:t>Sanitize web traffic</a:t>
            </a:r>
          </a:p>
          <a:p>
            <a:pPr marL="1143000" lvl="2" indent="-228600">
              <a:spcBef>
                <a:spcPts val="0"/>
              </a:spcBef>
            </a:pPr>
            <a:r>
              <a:rPr lang="en-US" sz="2400" dirty="0"/>
              <a:t>Over-provision severs</a:t>
            </a:r>
          </a:p>
          <a:p>
            <a:pPr marL="685800" lvl="1" indent="-228600">
              <a:spcBef>
                <a:spcPts val="0"/>
              </a:spcBef>
            </a:pPr>
            <a:r>
              <a:rPr lang="en-US" sz="2400" dirty="0"/>
              <a:t>Cloud Security</a:t>
            </a:r>
          </a:p>
          <a:p>
            <a:pPr marL="1143000" lvl="2" indent="-228600">
              <a:spcBef>
                <a:spcPts val="0"/>
              </a:spcBef>
            </a:pPr>
            <a:r>
              <a:rPr lang="en-US" sz="2400" dirty="0"/>
              <a:t>Cloud vulnerabilities increased by 150% in the last 5 years (</a:t>
            </a:r>
            <a:r>
              <a:rPr lang="en-US" sz="2400" dirty="0" err="1"/>
              <a:t>Embroker</a:t>
            </a:r>
            <a:r>
              <a:rPr lang="en-US" sz="2400" dirty="0"/>
              <a:t>, 2022)</a:t>
            </a:r>
          </a:p>
          <a:p>
            <a:pPr marL="1143000" lvl="2" indent="-228600">
              <a:spcBef>
                <a:spcPts val="0"/>
              </a:spcBef>
            </a:pPr>
            <a:r>
              <a:rPr lang="en-US" sz="2400" dirty="0"/>
              <a:t>90% of all breaches caused by web app breaches (Verizon, 2021)</a:t>
            </a:r>
          </a:p>
        </p:txBody>
      </p:sp>
      <p:pic>
        <p:nvPicPr>
          <p:cNvPr id="225" name="Google Shape;225;p12" descr="Green Pace logo"/>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F3C4E8B4-77AE-D34C-0F8A-E0FDBFB8932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1947" t="-125896" r="-261947" b="-125896"/>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8929"/>
    </mc:Choice>
    <mc:Fallback xmlns="">
      <p:transition spd="slow" advTm="889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200"/>
              <a:buChar char="•"/>
            </a:pPr>
            <a:r>
              <a:rPr lang="en-US" sz="2800" dirty="0"/>
              <a:t>Bad actors will continue to exploit new vulnerabilities</a:t>
            </a:r>
          </a:p>
          <a:p>
            <a:pPr marL="0" lvl="0" indent="0" algn="l" rtl="0">
              <a:lnSpc>
                <a:spcPct val="90000"/>
              </a:lnSpc>
              <a:spcBef>
                <a:spcPts val="0"/>
              </a:spcBef>
              <a:spcAft>
                <a:spcPts val="0"/>
              </a:spcAft>
              <a:buClr>
                <a:schemeClr val="lt1"/>
              </a:buClr>
              <a:buSzPts val="2200"/>
              <a:buNone/>
            </a:pPr>
            <a:endParaRPr lang="en-US" sz="2800" dirty="0"/>
          </a:p>
          <a:p>
            <a:pPr marL="228600" lvl="0" indent="-228600" algn="l" rtl="0">
              <a:lnSpc>
                <a:spcPct val="90000"/>
              </a:lnSpc>
              <a:spcBef>
                <a:spcPts val="0"/>
              </a:spcBef>
              <a:spcAft>
                <a:spcPts val="0"/>
              </a:spcAft>
              <a:buClr>
                <a:schemeClr val="lt1"/>
              </a:buClr>
              <a:buSzPts val="2200"/>
              <a:buChar char="•"/>
            </a:pPr>
            <a:r>
              <a:rPr lang="en-US" sz="2800" dirty="0"/>
              <a:t>A different approach – Find and exploit vulnerabilities before they do!</a:t>
            </a:r>
          </a:p>
          <a:p>
            <a:pPr marL="685800" lvl="1" indent="-228600">
              <a:spcBef>
                <a:spcPts val="0"/>
              </a:spcBef>
              <a:buSzPts val="2200"/>
            </a:pPr>
            <a:r>
              <a:rPr lang="en-US" sz="2800" dirty="0"/>
              <a:t>Bug bounty program</a:t>
            </a:r>
          </a:p>
          <a:p>
            <a:pPr marL="1143000" lvl="2" indent="-228600">
              <a:spcBef>
                <a:spcPts val="0"/>
              </a:spcBef>
              <a:buSzPts val="2200"/>
            </a:pPr>
            <a:r>
              <a:rPr lang="en-US" sz="2400" dirty="0"/>
              <a:t>Reward people for identifying and reporting bugs </a:t>
            </a:r>
          </a:p>
          <a:p>
            <a:pPr marL="685800" lvl="1" indent="-228600">
              <a:spcBef>
                <a:spcPts val="0"/>
              </a:spcBef>
              <a:buSzPts val="2200"/>
            </a:pPr>
            <a:r>
              <a:rPr lang="en-US" sz="2800" dirty="0"/>
              <a:t>Contract white-hat security auditors </a:t>
            </a:r>
          </a:p>
          <a:p>
            <a:pPr marL="1143000" lvl="2" indent="-228600">
              <a:spcBef>
                <a:spcPts val="0"/>
              </a:spcBef>
              <a:buSzPts val="2200"/>
            </a:pPr>
            <a:r>
              <a:rPr lang="en-US" sz="2400" dirty="0"/>
              <a:t>Ethical hackers work to exploit vulnerabilities and report them back</a:t>
            </a:r>
          </a:p>
          <a:p>
            <a:pPr marL="1143000" lvl="2" indent="-228600">
              <a:spcBef>
                <a:spcPts val="0"/>
              </a:spcBef>
              <a:buSzPts val="2200"/>
            </a:pPr>
            <a:endParaRPr lang="en-US" sz="2400" dirty="0"/>
          </a:p>
          <a:p>
            <a:pPr marL="228600" indent="-228600">
              <a:spcBef>
                <a:spcPts val="0"/>
              </a:spcBef>
              <a:buSzPts val="2200"/>
            </a:pPr>
            <a:r>
              <a:rPr lang="en-US" sz="2800" dirty="0"/>
              <a:t>Security is everyone’s responsibility</a:t>
            </a:r>
          </a:p>
        </p:txBody>
      </p:sp>
      <p:pic>
        <p:nvPicPr>
          <p:cNvPr id="232" name="Google Shape;232;p13" descr="Green Pace logo"/>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021A45BA-C1AE-A9DD-D09A-B1B86E1A3CC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1947" t="-125896" r="-261947" b="-125896"/>
          <a:stretch>
            <a:fillRect/>
          </a:stretch>
        </p:blipFill>
        <p:spPr>
          <a:xfrm>
            <a:off x="9147683" y="5143500"/>
            <a:ext cx="3040633" cy="17145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0791"/>
    </mc:Choice>
    <mc:Fallback xmlns="">
      <p:transition spd="slow" advTm="40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0" indent="0">
              <a:lnSpc>
                <a:spcPct val="200000"/>
              </a:lnSpc>
              <a:buNone/>
            </a:pPr>
            <a:r>
              <a:rPr lang="en-US" sz="1600" dirty="0">
                <a:effectLst/>
                <a:latin typeface="Times New Roman" panose="02020603050405020304" pitchFamily="18" charset="0"/>
              </a:rPr>
              <a:t>Abnormal Security. (2021, May 13). </a:t>
            </a:r>
            <a:r>
              <a:rPr lang="en-US" sz="1600" i="1" dirty="0">
                <a:effectLst/>
                <a:latin typeface="Times New Roman" panose="02020603050405020304" pitchFamily="18" charset="0"/>
              </a:rPr>
              <a:t>Colonial Pipeline Attack: Phishing Email Likely the Culprit</a:t>
            </a:r>
            <a:r>
              <a:rPr lang="en-US" sz="1600" dirty="0">
                <a:effectLst/>
                <a:latin typeface="Times New Roman" panose="02020603050405020304" pitchFamily="18" charset="0"/>
              </a:rPr>
              <a:t>. Abnormal. Retrieved October 16, 2022, from https://abnormalsecurity.com/blog/colonial-pipeline-attack-phishing-email-likely-the-culprit</a:t>
            </a:r>
          </a:p>
          <a:p>
            <a:pPr marL="0" indent="0">
              <a:lnSpc>
                <a:spcPct val="200000"/>
              </a:lnSpc>
              <a:buNone/>
            </a:pPr>
            <a:r>
              <a:rPr lang="en-US" sz="1600" dirty="0" err="1">
                <a:effectLst/>
                <a:latin typeface="Times New Roman" panose="02020603050405020304" pitchFamily="18" charset="0"/>
              </a:rPr>
              <a:t>Embroker</a:t>
            </a:r>
            <a:r>
              <a:rPr lang="en-US" sz="1600" dirty="0">
                <a:effectLst/>
                <a:latin typeface="Times New Roman" panose="02020603050405020304" pitchFamily="18" charset="0"/>
              </a:rPr>
              <a:t>. (2022, October 13). </a:t>
            </a:r>
            <a:r>
              <a:rPr lang="en-US" sz="1600" i="1" dirty="0">
                <a:effectLst/>
                <a:latin typeface="Times New Roman" panose="02020603050405020304" pitchFamily="18" charset="0"/>
              </a:rPr>
              <a:t>Top 10 Cybersecurity Threats in 2022</a:t>
            </a:r>
            <a:r>
              <a:rPr lang="en-US" sz="1600" dirty="0">
                <a:effectLst/>
                <a:latin typeface="Times New Roman" panose="02020603050405020304" pitchFamily="18" charset="0"/>
              </a:rPr>
              <a:t>. Retrieved October 16, 2022, from https://www.embroker.com/blog/top-10-cybersecurity-threats-2022/</a:t>
            </a:r>
          </a:p>
          <a:p>
            <a:pPr marL="0" indent="0">
              <a:lnSpc>
                <a:spcPct val="200000"/>
              </a:lnSpc>
              <a:buNone/>
            </a:pPr>
            <a:r>
              <a:rPr lang="en-US" sz="1600" dirty="0">
                <a:effectLst/>
                <a:latin typeface="Times New Roman" panose="02020603050405020304" pitchFamily="18" charset="0"/>
              </a:rPr>
              <a:t>Nicholson, P. (2022, May 12). </a:t>
            </a:r>
            <a:r>
              <a:rPr lang="en-US" sz="1600" i="1" dirty="0">
                <a:effectLst/>
                <a:latin typeface="Times New Roman" panose="02020603050405020304" pitchFamily="18" charset="0"/>
              </a:rPr>
              <a:t>Five Most Famous DDoS Attacks and Then Some</a:t>
            </a:r>
            <a:r>
              <a:rPr lang="en-US" sz="1600" dirty="0">
                <a:effectLst/>
                <a:latin typeface="Times New Roman" panose="02020603050405020304" pitchFamily="18" charset="0"/>
              </a:rPr>
              <a:t>. A10 Networks. Retrieved October 17, 2022, from https://www.a10networks.com/blog/5-most-famous-ddos-attacks/</a:t>
            </a:r>
          </a:p>
          <a:p>
            <a:pPr marL="0" indent="0">
              <a:lnSpc>
                <a:spcPct val="200000"/>
              </a:lnSpc>
              <a:buNone/>
            </a:pPr>
            <a:r>
              <a:rPr lang="en-US" sz="1600" dirty="0">
                <a:effectLst/>
                <a:latin typeface="Times New Roman" panose="02020603050405020304" pitchFamily="18" charset="0"/>
              </a:rPr>
              <a:t>Verizon. (2021, May 20). </a:t>
            </a:r>
            <a:r>
              <a:rPr lang="en-US" sz="1600" i="1" dirty="0">
                <a:effectLst/>
                <a:latin typeface="Times New Roman" panose="02020603050405020304" pitchFamily="18" charset="0"/>
              </a:rPr>
              <a:t>Cybercrime thrives during pandemic: Verizon 2021 Data Breach Investigations Report</a:t>
            </a:r>
            <a:r>
              <a:rPr lang="en-US" sz="1600" dirty="0">
                <a:effectLst/>
                <a:latin typeface="Times New Roman" panose="02020603050405020304" pitchFamily="18" charset="0"/>
              </a:rPr>
              <a:t>. Retrieved October 16, 2022, from https://www.verizon.com/about/news/verizon-2021-data-breach-investigations-report</a:t>
            </a:r>
          </a:p>
          <a:p>
            <a:pPr marL="0" indent="0">
              <a:lnSpc>
                <a:spcPct val="200000"/>
              </a:lnSpc>
              <a:buNone/>
            </a:pPr>
            <a:endParaRPr lang="en-US" sz="1600" dirty="0">
              <a:effectLst/>
              <a:latin typeface="Times New Roman" panose="02020603050405020304" pitchFamily="18" charset="0"/>
            </a:endParaRPr>
          </a:p>
        </p:txBody>
      </p:sp>
      <p:pic>
        <p:nvPicPr>
          <p:cNvPr id="239" name="Google Shape;239;p14" descr="Green Pace logo"/>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TotalTime>
  <Words>1717</Words>
  <Application>Microsoft Office PowerPoint</Application>
  <PresentationFormat>Widescreen</PresentationFormat>
  <Paragraphs>79</Paragraphs>
  <Slides>9</Slides>
  <Notes>9</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Times New Roman</vt:lpstr>
      <vt:lpstr>Vapor Trail</vt:lpstr>
      <vt:lpstr>Unit Test  - AddingTwoIntsWraps</vt:lpstr>
      <vt:lpstr>Unit Test  - SubtractingTwoIntsWraps</vt:lpstr>
      <vt:lpstr>Unit Test  - Results</vt:lpstr>
      <vt:lpstr>AUTOMATION SUMMARY</vt:lpstr>
      <vt:lpstr>TOOLS</vt:lpstr>
      <vt:lpstr>RISKS AND BENEFITS</vt:lpstr>
      <vt:lpstr>RECOMMENDATIONS</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Test  - AddingTwoIntsWraps</dc:title>
  <dc:creator>Austin Fuchs</dc:creator>
  <cp:lastModifiedBy>Austin Fuchs</cp:lastModifiedBy>
  <cp:revision>1</cp:revision>
  <dcterms:created xsi:type="dcterms:W3CDTF">2022-10-24T01:25:45Z</dcterms:created>
  <dcterms:modified xsi:type="dcterms:W3CDTF">2022-10-24T01:26:59Z</dcterms:modified>
</cp:coreProperties>
</file>